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303" r:id="rId3"/>
    <p:sldId id="306" r:id="rId4"/>
    <p:sldId id="315" r:id="rId5"/>
    <p:sldId id="316" r:id="rId6"/>
    <p:sldId id="305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28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303"/>
            <p14:sldId id="306"/>
            <p14:sldId id="315"/>
            <p14:sldId id="316"/>
            <p14:sldId id="305"/>
            <p14:sldId id="307"/>
            <p14:sldId id="308"/>
            <p14:sldId id="309"/>
            <p14:sldId id="310"/>
            <p14:sldId id="311"/>
            <p14:sldId id="312"/>
            <p14:sldId id="313"/>
            <p14:sldId id="281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5896"/>
    <a:srgbClr val="F3F0ED"/>
    <a:srgbClr val="FF6699"/>
    <a:srgbClr val="FF9900"/>
    <a:srgbClr val="E1DAD2"/>
    <a:srgbClr val="FEFEFE"/>
    <a:srgbClr val="C1C9CD"/>
    <a:srgbClr val="7C96A3"/>
    <a:srgbClr val="FFFFFF"/>
    <a:srgbClr val="0033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academia_kazakhstan@mail.ru" TargetMode="External"/><Relationship Id="rId2" Type="http://schemas.openxmlformats.org/officeDocument/2006/relationships/hyperlink" Target="mailto:academia_media@mail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cademia-media.kz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1454752" y="1654628"/>
            <a:ext cx="6617976" cy="14913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ИЦ 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«Академия»</a:t>
            </a: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smtClean="0"/>
              <a:t>Электронные приложения</a:t>
            </a:r>
            <a:endParaRPr lang="en-US" sz="4400" b="1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7046056" y="747222"/>
            <a:ext cx="1104405" cy="500787"/>
            <a:chOff x="964" y="1215"/>
            <a:chExt cx="3829" cy="1889"/>
          </a:xfrm>
          <a:solidFill>
            <a:srgbClr val="0070C0"/>
          </a:solidFill>
        </p:grpSpPr>
        <p:sp>
          <p:nvSpPr>
            <p:cNvPr id="6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7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485" y="1894114"/>
            <a:ext cx="3631713" cy="2427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484" y="4376057"/>
            <a:ext cx="3631713" cy="2481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15" y="1894114"/>
            <a:ext cx="3886200" cy="4963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484415" y="161902"/>
            <a:ext cx="8262257" cy="794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Контрольно-оценочные средства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4414" y="1055914"/>
            <a:ext cx="8262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</a:t>
            </a:r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приложение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оснащено контрольно-оценочными средствами, после каждой главы или темы приводится контрольная или практическая работа.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7561613" y="371035"/>
            <a:ext cx="1104405" cy="510638"/>
            <a:chOff x="964" y="1215"/>
            <a:chExt cx="3829" cy="1889"/>
          </a:xfrm>
          <a:solidFill>
            <a:srgbClr val="0070C0"/>
          </a:solidFill>
        </p:grpSpPr>
        <p:sp>
          <p:nvSpPr>
            <p:cNvPr id="8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7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8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9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931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3" y="1826351"/>
            <a:ext cx="4806722" cy="3352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49729" y="254431"/>
            <a:ext cx="8262257" cy="794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Вкладка «Ресурсы»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7561613" y="371035"/>
            <a:ext cx="1104405" cy="510638"/>
            <a:chOff x="964" y="1215"/>
            <a:chExt cx="3829" cy="1889"/>
          </a:xfrm>
          <a:solidFill>
            <a:srgbClr val="0070C0"/>
          </a:solidFill>
        </p:grpSpPr>
        <p:sp>
          <p:nvSpPr>
            <p:cNvPr id="8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7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8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49729" y="1143000"/>
            <a:ext cx="8262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Вкладка «Ресурсы»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быстро перейти к нужной информации, например быстро открыть Анимации по той или иной теме или практическую/контрольную работу и т.п.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057" y="3281559"/>
            <a:ext cx="4816929" cy="336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20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154" y="2416071"/>
            <a:ext cx="5876635" cy="4021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06186" y="221774"/>
            <a:ext cx="8262257" cy="794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Вкладка «Журнал»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31"/>
          <p:cNvGrpSpPr>
            <a:grpSpLocks/>
          </p:cNvGrpSpPr>
          <p:nvPr/>
        </p:nvGrpSpPr>
        <p:grpSpPr bwMode="auto">
          <a:xfrm>
            <a:off x="7561613" y="371035"/>
            <a:ext cx="1104405" cy="510638"/>
            <a:chOff x="964" y="1215"/>
            <a:chExt cx="3829" cy="1889"/>
          </a:xfrm>
          <a:solidFill>
            <a:srgbClr val="0070C0"/>
          </a:solidFill>
        </p:grpSpPr>
        <p:sp>
          <p:nvSpPr>
            <p:cNvPr id="9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7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8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9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06186" y="1092632"/>
            <a:ext cx="82622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Вкладка «Журнал»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видеть преподавателю, какие действия во время урока в Электронном приложении делал студент, а именно: какие темы изучил, на какой процент сдал контрольную или практическую работу.</a:t>
            </a:r>
          </a:p>
          <a:p>
            <a:pPr algn="just"/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Журнале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отражается дата, время работы, процент выполнения и результат. Данная информация может копиться или может быть удалена.</a:t>
            </a:r>
          </a:p>
        </p:txBody>
      </p:sp>
    </p:spTree>
    <p:extLst>
      <p:ext uri="{BB962C8B-B14F-4D97-AF65-F5344CB8AC3E}">
        <p14:creationId xmlns:p14="http://schemas.microsoft.com/office/powerpoint/2010/main" val="416777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85" y="1839773"/>
            <a:ext cx="4620985" cy="3198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06186" y="223157"/>
            <a:ext cx="8262257" cy="794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Вкладка «Избранное»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7561613" y="371035"/>
            <a:ext cx="1104405" cy="510638"/>
            <a:chOff x="964" y="1215"/>
            <a:chExt cx="3829" cy="1889"/>
          </a:xfrm>
          <a:solidFill>
            <a:srgbClr val="0070C0"/>
          </a:solidFill>
        </p:grpSpPr>
        <p:sp>
          <p:nvSpPr>
            <p:cNvPr id="8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7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8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06186" y="1153886"/>
            <a:ext cx="8262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Вкладка «Избранное»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позволяет зафиксировать в закладке необходимую тему для быстрого перехода к ней.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300" y="3356873"/>
            <a:ext cx="4869776" cy="3362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078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502" y="1526448"/>
            <a:ext cx="8569320" cy="4249882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Образовательно-издательский 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«Академия-Медиа» </a:t>
            </a:r>
          </a:p>
          <a:p>
            <a:pPr marL="0" indent="0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(Республика Казахстан)</a:t>
            </a:r>
          </a:p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Алматы, ул. </a:t>
            </a:r>
            <a:r>
              <a:rPr lang="ru-RU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Мауленова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85, оф. 58. </a:t>
            </a:r>
            <a:b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Тел.: +7/727/250-03-16, 266-91-86</a:t>
            </a:r>
          </a:p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+7 771 120 00 91, +7 771 120 00 90, +7 771 120 00 94</a:t>
            </a:r>
            <a:b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academia_media@mail.ru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academia_kazakhstan@mail.ru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6000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www.academia-media.kz</a:t>
            </a:r>
            <a:endParaRPr lang="ru-RU" sz="6000" u="sng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60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-US" sz="60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www.academia-moscow.ru</a:t>
            </a:r>
            <a:endParaRPr lang="ru-RU" sz="6000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9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9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301336" y="185124"/>
            <a:ext cx="8621486" cy="753949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Контактная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Group 31"/>
          <p:cNvGrpSpPr>
            <a:grpSpLocks/>
          </p:cNvGrpSpPr>
          <p:nvPr/>
        </p:nvGrpSpPr>
        <p:grpSpPr bwMode="auto">
          <a:xfrm>
            <a:off x="7604404" y="287926"/>
            <a:ext cx="1205346" cy="509156"/>
            <a:chOff x="964" y="1215"/>
            <a:chExt cx="3829" cy="1889"/>
          </a:xfrm>
          <a:solidFill>
            <a:srgbClr val="0070C0"/>
          </a:solidFill>
        </p:grpSpPr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9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0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1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37457" y="1001486"/>
            <a:ext cx="8654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удобное 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 время, мы можем провести презентацию Электронных приложений, в удобное для Вас время.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32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743" y="239486"/>
            <a:ext cx="8262257" cy="794658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приложения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7561613" y="371035"/>
            <a:ext cx="1104405" cy="510638"/>
            <a:chOff x="964" y="1215"/>
            <a:chExt cx="3829" cy="1889"/>
          </a:xfrm>
          <a:solidFill>
            <a:srgbClr val="0070C0"/>
          </a:solidFill>
        </p:grpSpPr>
        <p:sp>
          <p:nvSpPr>
            <p:cNvPr id="6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7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608594"/>
              </p:ext>
            </p:extLst>
          </p:nvPr>
        </p:nvGraphicFramePr>
        <p:xfrm>
          <a:off x="500743" y="1281997"/>
          <a:ext cx="8251371" cy="5872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1215"/>
                <a:gridCol w="2864112"/>
                <a:gridCol w="3546044"/>
              </a:tblGrid>
              <a:tr h="587257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ЭП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Электронное Приложение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Интерактивные материалы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с тестами (запускается с диска)</a:t>
                      </a:r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8299" y="1405101"/>
            <a:ext cx="52475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742" y="2198914"/>
            <a:ext cx="825137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приложения (ЭП)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являются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учебными электронными изданиями в локальной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версии, поставляются на диске. ЭП устанавливается с диска на компьютер, воспроизводиться  через любой установленный интернет браузер (                    ), при этом подключение к Интернету не требуется.</a:t>
            </a:r>
          </a:p>
          <a:p>
            <a:pPr algn="just"/>
            <a:endParaRPr lang="ru-RU" sz="10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приложения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 большое количество (от 40 до 180) теоретических и практических модулей с интерактивными упражнениями и тренажерами для формирования общих и профессиональных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компетенций.</a:t>
            </a:r>
          </a:p>
          <a:p>
            <a:pPr algn="just"/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Электронных приложений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 позволяет педагогу уйти от фронтальных форм обучения, организовать самостоятельную деятельность студентов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Электронных приложениях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ко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темам курса приведены контрольные модули с тестовыми заданиями разных типов. Увлекательная форма подачи материала, высокий уровень наглядности и интерактивности (интерактивные модели, слайд-шоу, видеофрагменты и анимации) способствуют повышению мотивации студентов к овладению профессией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880" y="2763111"/>
            <a:ext cx="27314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472" y="2745055"/>
            <a:ext cx="263296" cy="256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269" y="2741834"/>
            <a:ext cx="288344" cy="267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683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53144" y="195944"/>
            <a:ext cx="8131628" cy="794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ЭП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7561613" y="371035"/>
            <a:ext cx="1104405" cy="510638"/>
            <a:chOff x="964" y="1215"/>
            <a:chExt cx="3829" cy="1889"/>
          </a:xfrm>
          <a:solidFill>
            <a:srgbClr val="0070C0"/>
          </a:solidFill>
        </p:grpSpPr>
        <p:sp>
          <p:nvSpPr>
            <p:cNvPr id="6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7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53144" y="1110343"/>
            <a:ext cx="8131627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ЭП: Технология штукатурных работ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Допуски и технические измерения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Оформление причесок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Общие основы технологии металлообработки и работ на металлорежущих станках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Основы материаловедения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Основы бухгалтерского учета на предприятиях торговли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Основы строительного черчения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Выполнение стрижек и укладок волос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Устройство автомобилей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Санитария и гигиена на предприятиях торговли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Организация и технология розничной торговли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Охрана труда на автомобильном транспорте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Обслуживание и эксплуатация бульдозера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Приготовление хлебобулочных, мучных и кондитерских изделий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Основы электроматериаловедения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Основы информационных технологий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Приготовление и оформление холодных блюд и закусок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Приготовление блюд из мяса и домашней птицы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Приготовление супов и соусов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Приготовление блюд из рыбы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Приготовление блюд и гарниров из круп, бобовых и макаронных изделий, яиц, творога, теста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Безопасность жизнедеятельности (1-е изд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ЭП: Техническое обслуживание и ремонт автомобилей: В 2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ч.Ч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 (1-е изд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ЭП: Техническое обслуживание и ремонт автомобилей: В 2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ч.Ч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 (1-е изд.)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53144" y="1110343"/>
            <a:ext cx="8131627" cy="54784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29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61999" y="168732"/>
            <a:ext cx="7979229" cy="794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ЭП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7561613" y="269259"/>
            <a:ext cx="1104405" cy="510638"/>
            <a:chOff x="964" y="1215"/>
            <a:chExt cx="3829" cy="1889"/>
          </a:xfrm>
          <a:solidFill>
            <a:srgbClr val="0070C0"/>
          </a:solidFill>
        </p:grpSpPr>
        <p:sp>
          <p:nvSpPr>
            <p:cNvPr id="6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7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61999" y="1121227"/>
            <a:ext cx="7979229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ЭП: Основы черчения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Работа на контрольно-кассовой технике и расчеты с покупателями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Монтаж, демонтаж, ремонт, опробование и техническое обслуживание механической части машин, узлов и механизмов распределительных устройств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Сварка и резка деталей из различных сталей, цветных металлов и их сплавов, чугунов во всех пространственных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положенияхЧ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Сварка и резка деталей из различных сталей, цветных металлов и их сплавов, чугунов во всех пространственных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положенияхЧ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Основы слесарных и сборочных работ (2-е изд.,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дораб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Приготовление сладких блюд и напитков (2-е изд.,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дораб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Приготовление блюд из овощей и грибов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Ввод и обработка цифровой информации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Основы этики и психологии профессиональной деятельности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Основы деловой культуры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Основы культуры профессионального общения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Основы физиологии кожи и волос (1-е изд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ЭП: География туризма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Основы горного дела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Технология добычи полезных ископаемых подземным способом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Документирование хозяйственных операций и ведение бухгалтерского учета имущества организации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Инженерная графика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Технологическое оборудование машиностроительного производства (1-е изд.) ЭП: Химия для профессий и специальностей технического профиля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Метрология, стандартизация и сертификация на транспорте (1-е изд.)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61999" y="1121227"/>
            <a:ext cx="7979229" cy="54784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69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53144" y="206829"/>
            <a:ext cx="8131628" cy="794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ЭП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7561613" y="313862"/>
            <a:ext cx="1104405" cy="510638"/>
            <a:chOff x="964" y="1215"/>
            <a:chExt cx="3829" cy="1889"/>
          </a:xfrm>
          <a:solidFill>
            <a:srgbClr val="0070C0"/>
          </a:solidFill>
        </p:grpSpPr>
        <p:sp>
          <p:nvSpPr>
            <p:cNvPr id="6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7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53144" y="1284514"/>
            <a:ext cx="81316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ЭП: Теоретические основы конструирования швейных изделий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Методы конструктивного моделирования швейных изделий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Технологическая оснастка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Охрана труда в машиностроении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Микробиология, санитария и гигиена в пищевом производстве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Технология машиностроения. Основные методы разработки технологических процессов в машиностроении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Технология машиностроения. Принципы проектирования технологических процессов изготовления машин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Метрология, стандартизация и сертификация в машиностроении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Документационное обеспечение управления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Основы электроники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Организация видов работ при эксплуатации и реконструкции строительных объектов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Материаловедение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Электротехника и электроника (1-е изд.)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Правовое обеспечение профессиональной деятельности (1-е изд.)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53144" y="1284514"/>
            <a:ext cx="8131628" cy="35394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85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2156" y="1091312"/>
            <a:ext cx="7869890" cy="120557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приложение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состоит из 4 вкладок: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Содержание; 2. Ресурсы; 3. Журнал; 4. Избранное.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145" y="1643051"/>
            <a:ext cx="7441769" cy="495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72156" y="206137"/>
            <a:ext cx="8262257" cy="794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ЭП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7561613" y="371035"/>
            <a:ext cx="1104405" cy="510638"/>
            <a:chOff x="964" y="1215"/>
            <a:chExt cx="3829" cy="1889"/>
          </a:xfrm>
          <a:solidFill>
            <a:srgbClr val="0070C0"/>
          </a:solidFill>
        </p:grpSpPr>
        <p:sp>
          <p:nvSpPr>
            <p:cNvPr id="7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7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040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22" y="2274647"/>
            <a:ext cx="4158421" cy="281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850" y="3431647"/>
            <a:ext cx="4405563" cy="305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72156" y="206137"/>
            <a:ext cx="8262257" cy="794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Вкладка «Содержание»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197429"/>
            <a:ext cx="83772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вкладке «Содержание» отражено оглавление всего электронного приложения. При нажатии на главу или тему, система перемещает Вас на теоретический материал ЭП, который может быть представлен в виде слайд шоу, вкладок, интерактивных схем, видео,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аудиоозвучивания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т.п.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31"/>
          <p:cNvGrpSpPr>
            <a:grpSpLocks/>
          </p:cNvGrpSpPr>
          <p:nvPr/>
        </p:nvGrpSpPr>
        <p:grpSpPr bwMode="auto">
          <a:xfrm>
            <a:off x="7561613" y="371035"/>
            <a:ext cx="1104405" cy="510638"/>
            <a:chOff x="964" y="1215"/>
            <a:chExt cx="3829" cy="1889"/>
          </a:xfrm>
          <a:solidFill>
            <a:srgbClr val="0070C0"/>
          </a:solidFill>
        </p:grpSpPr>
        <p:sp>
          <p:nvSpPr>
            <p:cNvPr id="9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7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8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9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763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56" y="1460565"/>
            <a:ext cx="3731456" cy="25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01" y="4370615"/>
            <a:ext cx="3722911" cy="2471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965" y="4354287"/>
            <a:ext cx="3723750" cy="250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трелка вниз 4"/>
          <p:cNvSpPr/>
          <p:nvPr/>
        </p:nvSpPr>
        <p:spPr>
          <a:xfrm rot="16200000">
            <a:off x="4312202" y="5107693"/>
            <a:ext cx="555171" cy="5723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259" y="1460565"/>
            <a:ext cx="3723751" cy="2561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02775" y="1122011"/>
            <a:ext cx="3731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вкладки</a:t>
            </a:r>
            <a:endParaRPr lang="ru-RU" sz="1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68259" y="1122011"/>
            <a:ext cx="3731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модели</a:t>
            </a:r>
            <a:endParaRPr lang="ru-RU" sz="1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2775" y="4066731"/>
            <a:ext cx="3731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схемы</a:t>
            </a:r>
            <a:endParaRPr lang="ru-RU" sz="1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80857" y="4013086"/>
            <a:ext cx="39265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Раскрыта </a:t>
            </a:r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сылка в </a:t>
            </a:r>
            <a:r>
              <a:rPr lang="ru-RU" sz="16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</a:t>
            </a:r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-ной схеме</a:t>
            </a:r>
            <a:endParaRPr lang="ru-RU" sz="1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572156" y="206137"/>
            <a:ext cx="8262257" cy="794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информации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Group 31"/>
          <p:cNvGrpSpPr>
            <a:grpSpLocks/>
          </p:cNvGrpSpPr>
          <p:nvPr/>
        </p:nvGrpSpPr>
        <p:grpSpPr bwMode="auto">
          <a:xfrm>
            <a:off x="7561613" y="371035"/>
            <a:ext cx="1104405" cy="510638"/>
            <a:chOff x="964" y="1215"/>
            <a:chExt cx="3829" cy="1889"/>
          </a:xfrm>
          <a:solidFill>
            <a:srgbClr val="0070C0"/>
          </a:solidFill>
        </p:grpSpPr>
        <p:sp>
          <p:nvSpPr>
            <p:cNvPr id="16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7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8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9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285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00" y="2089590"/>
            <a:ext cx="3477330" cy="2304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170" y="2089589"/>
            <a:ext cx="3407229" cy="2304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72156" y="140131"/>
            <a:ext cx="8262257" cy="794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 и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аудео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озвучивание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2156" y="1012371"/>
            <a:ext cx="80384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приложения также насыщены </a:t>
            </a:r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 роликами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тем или иным темам, которые </a:t>
            </a:r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сопровождаются озвучиванием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После нажатия кнопки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например, как показано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слайде ниже, система начинает рисовать график и сопровождает это действие озвучиванием и разъяснением.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4166833" y="3113313"/>
            <a:ext cx="957944" cy="3483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48" y="4513150"/>
            <a:ext cx="3474933" cy="234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777" y="4536281"/>
            <a:ext cx="3409622" cy="232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31"/>
          <p:cNvGrpSpPr>
            <a:grpSpLocks/>
          </p:cNvGrpSpPr>
          <p:nvPr/>
        </p:nvGrpSpPr>
        <p:grpSpPr bwMode="auto">
          <a:xfrm>
            <a:off x="7561613" y="371035"/>
            <a:ext cx="1104405" cy="510638"/>
            <a:chOff x="964" y="1215"/>
            <a:chExt cx="3829" cy="1889"/>
          </a:xfrm>
          <a:solidFill>
            <a:srgbClr val="0070C0"/>
          </a:solidFill>
        </p:grpSpPr>
        <p:sp>
          <p:nvSpPr>
            <p:cNvPr id="12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7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8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9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0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1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2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286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2148</TotalTime>
  <Words>1177</Words>
  <Application>Microsoft Office PowerPoint</Application>
  <PresentationFormat>Экран (4:3)</PresentationFormat>
  <Paragraphs>108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Презентация PowerPoint</vt:lpstr>
      <vt:lpstr>Электронные приложения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Контактная информация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Админ</cp:lastModifiedBy>
  <cp:revision>370</cp:revision>
  <dcterms:created xsi:type="dcterms:W3CDTF">2016-11-18T14:12:19Z</dcterms:created>
  <dcterms:modified xsi:type="dcterms:W3CDTF">2018-09-17T10:10:58Z</dcterms:modified>
</cp:coreProperties>
</file>